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C978D3-951A-4678-8330-934A582DA06B}">
  <a:tblStyle styleId="{EEC978D3-951A-4678-8330-934A582DA0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f91e1d06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f91e1d06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1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8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5.png"/><Relationship Id="rId4" Type="http://schemas.openxmlformats.org/officeDocument/2006/relationships/image" Target="../media/image47.png"/><Relationship Id="rId5"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54.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7.png"/><Relationship Id="rId4" Type="http://schemas.openxmlformats.org/officeDocument/2006/relationships/image" Target="../media/image63.png"/><Relationship Id="rId5" Type="http://schemas.openxmlformats.org/officeDocument/2006/relationships/image" Target="../media/image6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3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79.png"/><Relationship Id="rId6" Type="http://schemas.openxmlformats.org/officeDocument/2006/relationships/image" Target="../media/image86.png"/><Relationship Id="rId7" Type="http://schemas.openxmlformats.org/officeDocument/2006/relationships/image" Target="../media/image73.png"/><Relationship Id="rId8" Type="http://schemas.openxmlformats.org/officeDocument/2006/relationships/image" Target="../media/image7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70.png"/><Relationship Id="rId4" Type="http://schemas.openxmlformats.org/officeDocument/2006/relationships/image" Target="../media/image66.png"/><Relationship Id="rId5" Type="http://schemas.openxmlformats.org/officeDocument/2006/relationships/image" Target="../media/image71.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7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7.png"/><Relationship Id="rId4" Type="http://schemas.openxmlformats.org/officeDocument/2006/relationships/image" Target="../media/image77.png"/><Relationship Id="rId5" Type="http://schemas.openxmlformats.org/officeDocument/2006/relationships/image" Target="../media/image81.png"/><Relationship Id="rId6" Type="http://schemas.openxmlformats.org/officeDocument/2006/relationships/image" Target="../media/image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80.png"/><Relationship Id="rId4" Type="http://schemas.openxmlformats.org/officeDocument/2006/relationships/image" Target="../media/image92.png"/><Relationship Id="rId9" Type="http://schemas.openxmlformats.org/officeDocument/2006/relationships/image" Target="../media/image87.png"/><Relationship Id="rId5" Type="http://schemas.openxmlformats.org/officeDocument/2006/relationships/image" Target="../media/image82.png"/><Relationship Id="rId6" Type="http://schemas.openxmlformats.org/officeDocument/2006/relationships/image" Target="../media/image88.png"/><Relationship Id="rId7" Type="http://schemas.openxmlformats.org/officeDocument/2006/relationships/image" Target="../media/image91.png"/><Relationship Id="rId8" Type="http://schemas.openxmlformats.org/officeDocument/2006/relationships/image" Target="../media/image9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8.png"/><Relationship Id="rId5" Type="http://schemas.openxmlformats.org/officeDocument/2006/relationships/image" Target="../media/image84.png"/><Relationship Id="rId6" Type="http://schemas.openxmlformats.org/officeDocument/2006/relationships/image" Target="../media/image93.png"/><Relationship Id="rId7" Type="http://schemas.openxmlformats.org/officeDocument/2006/relationships/image" Target="../media/image90.png"/><Relationship Id="rId8" Type="http://schemas.openxmlformats.org/officeDocument/2006/relationships/image" Target="../media/image9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2.png"/><Relationship Id="rId4" Type="http://schemas.openxmlformats.org/officeDocument/2006/relationships/image" Target="../media/image108.png"/><Relationship Id="rId5"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7.png"/><Relationship Id="rId4" Type="http://schemas.openxmlformats.org/officeDocument/2006/relationships/image" Target="../media/image111.png"/><Relationship Id="rId5"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6.png"/><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rPr>
              <a:t>CWE-521: Weak Password Requirements</a:t>
            </a:r>
            <a:endParaRPr/>
          </a:p>
        </p:txBody>
      </p:sp>
      <p:sp>
        <p:nvSpPr>
          <p:cNvPr id="1119" name="Google Shape;1119;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0" name="Google Shape;1120;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Hydra</a:t>
            </a:r>
            <a:r>
              <a:rPr lang="en" sz="1200">
                <a:latin typeface="Roboto"/>
                <a:ea typeface="Roboto"/>
                <a:cs typeface="Roboto"/>
                <a:sym typeface="Roboto"/>
              </a:rPr>
              <a:t>: Ran a list of passwords for user Ashton in connection to the secret folder we found previously</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i="1" lang="en" sz="1200">
                <a:latin typeface="Roboto"/>
                <a:ea typeface="Roboto"/>
                <a:cs typeface="Roboto"/>
                <a:sym typeface="Roboto"/>
              </a:rPr>
              <a:t>Command</a:t>
            </a:r>
            <a:r>
              <a:rPr lang="en" sz="1200">
                <a:latin typeface="Roboto"/>
                <a:ea typeface="Roboto"/>
                <a:cs typeface="Roboto"/>
                <a:sym typeface="Roboto"/>
              </a:rPr>
              <a:t>: </a:t>
            </a:r>
            <a:r>
              <a:rPr lang="en" sz="1100">
                <a:solidFill>
                  <a:schemeClr val="dk1"/>
                </a:solidFill>
                <a:latin typeface="Roboto"/>
                <a:ea typeface="Roboto"/>
                <a:cs typeface="Roboto"/>
                <a:sym typeface="Roboto"/>
              </a:rPr>
              <a:t>hydra -l ashton -P /opt/rockyou.txt -s 80 -f -vV 192.168.1.105 http-get "/company_folders/secret_folder"</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22" name="Google Shape;1122;p63"/>
          <p:cNvGrpSpPr/>
          <p:nvPr/>
        </p:nvGrpSpPr>
        <p:grpSpPr>
          <a:xfrm>
            <a:off x="457181" y="887903"/>
            <a:ext cx="533372" cy="533480"/>
            <a:chOff x="457200" y="1378813"/>
            <a:chExt cx="695400" cy="695450"/>
          </a:xfrm>
        </p:grpSpPr>
        <p:sp>
          <p:nvSpPr>
            <p:cNvPr id="1123" name="Google Shape;112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4" name="Google Shape;112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63"/>
          <p:cNvGrpSpPr/>
          <p:nvPr/>
        </p:nvGrpSpPr>
        <p:grpSpPr>
          <a:xfrm>
            <a:off x="3228956" y="887903"/>
            <a:ext cx="533372" cy="533480"/>
            <a:chOff x="457200" y="1378813"/>
            <a:chExt cx="695400" cy="695450"/>
          </a:xfrm>
        </p:grpSpPr>
        <p:sp>
          <p:nvSpPr>
            <p:cNvPr id="1126" name="Google Shape;1126;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7" name="Google Shape;1127;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cracked Ashton’s password being leopoldo.</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Obtaining this password allowed to access sensitive information on how to connect to webdav with the login of user Ryan.</a:t>
            </a:r>
            <a:endParaRPr sz="1200">
              <a:latin typeface="Roboto"/>
              <a:ea typeface="Roboto"/>
              <a:cs typeface="Roboto"/>
              <a:sym typeface="Roboto"/>
            </a:endParaRPr>
          </a:p>
        </p:txBody>
      </p:sp>
      <p:grpSp>
        <p:nvGrpSpPr>
          <p:cNvPr id="1130" name="Google Shape;1130;p63"/>
          <p:cNvGrpSpPr/>
          <p:nvPr/>
        </p:nvGrpSpPr>
        <p:grpSpPr>
          <a:xfrm>
            <a:off x="6134081" y="888653"/>
            <a:ext cx="533372" cy="533480"/>
            <a:chOff x="457200" y="1378813"/>
            <a:chExt cx="695400" cy="695450"/>
          </a:xfrm>
        </p:grpSpPr>
        <p:sp>
          <p:nvSpPr>
            <p:cNvPr id="1131" name="Google Shape;1131;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2" name="Google Shape;113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3" name="Google Shape;1133;p63"/>
          <p:cNvPicPr preferRelativeResize="0"/>
          <p:nvPr/>
        </p:nvPicPr>
        <p:blipFill>
          <a:blip r:embed="rId3">
            <a:alphaModFix/>
          </a:blip>
          <a:stretch>
            <a:fillRect/>
          </a:stretch>
        </p:blipFill>
        <p:spPr>
          <a:xfrm>
            <a:off x="6060900" y="1525032"/>
            <a:ext cx="2914650" cy="240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sz="2000">
                <a:solidFill>
                  <a:schemeClr val="dk1"/>
                </a:solidFill>
              </a:rPr>
              <a:t>CWE-434: Unrestricted Upload of File with Dangerous Type</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139" name="Google Shape;1139;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0" name="Google Shape;1140;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John the Ripper</a:t>
            </a:r>
            <a:r>
              <a:rPr lang="en" sz="1200">
                <a:latin typeface="Roboto"/>
                <a:ea typeface="Roboto"/>
                <a:cs typeface="Roboto"/>
                <a:sym typeface="Roboto"/>
              </a:rPr>
              <a:t>: Used to crack hashed passwords.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Msfvenom</a:t>
            </a:r>
            <a:r>
              <a:rPr lang="en" sz="1200">
                <a:latin typeface="Roboto"/>
                <a:ea typeface="Roboto"/>
                <a:cs typeface="Roboto"/>
                <a:sym typeface="Roboto"/>
              </a:rPr>
              <a:t>: Creates a reverse PHP reverse TCP shell script called shell.php</a:t>
            </a:r>
            <a:endParaRPr sz="1200">
              <a:latin typeface="Roboto"/>
              <a:ea typeface="Roboto"/>
              <a:cs typeface="Roboto"/>
              <a:sym typeface="Roboto"/>
            </a:endParaRPr>
          </a:p>
        </p:txBody>
      </p:sp>
      <p:grpSp>
        <p:nvGrpSpPr>
          <p:cNvPr id="1142" name="Google Shape;1142;p64"/>
          <p:cNvGrpSpPr/>
          <p:nvPr/>
        </p:nvGrpSpPr>
        <p:grpSpPr>
          <a:xfrm>
            <a:off x="457181" y="887903"/>
            <a:ext cx="533372" cy="533480"/>
            <a:chOff x="457200" y="1378813"/>
            <a:chExt cx="695400" cy="695450"/>
          </a:xfrm>
        </p:grpSpPr>
        <p:sp>
          <p:nvSpPr>
            <p:cNvPr id="1143" name="Google Shape;1143;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4" name="Google Shape;1144;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64"/>
          <p:cNvGrpSpPr/>
          <p:nvPr/>
        </p:nvGrpSpPr>
        <p:grpSpPr>
          <a:xfrm>
            <a:off x="3228956" y="887903"/>
            <a:ext cx="533372" cy="533480"/>
            <a:chOff x="457200" y="1378813"/>
            <a:chExt cx="695400" cy="695450"/>
          </a:xfrm>
        </p:grpSpPr>
        <p:sp>
          <p:nvSpPr>
            <p:cNvPr id="1146" name="Google Shape;1146;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7" name="Google Shape;114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4"/>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Cracked Ryan MD5 hash password and give us access to webdav.</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Allowed us to upload the script onto the server and create a meterpreter session.</a:t>
            </a:r>
            <a:endParaRPr sz="1200">
              <a:latin typeface="Roboto"/>
              <a:ea typeface="Roboto"/>
              <a:cs typeface="Roboto"/>
              <a:sym typeface="Roboto"/>
            </a:endParaRPr>
          </a:p>
        </p:txBody>
      </p:sp>
      <p:grpSp>
        <p:nvGrpSpPr>
          <p:cNvPr id="1150" name="Google Shape;1150;p64"/>
          <p:cNvGrpSpPr/>
          <p:nvPr/>
        </p:nvGrpSpPr>
        <p:grpSpPr>
          <a:xfrm>
            <a:off x="6134081" y="888653"/>
            <a:ext cx="533372" cy="533480"/>
            <a:chOff x="457200" y="1378813"/>
            <a:chExt cx="695400" cy="695450"/>
          </a:xfrm>
        </p:grpSpPr>
        <p:sp>
          <p:nvSpPr>
            <p:cNvPr id="1151" name="Google Shape;1151;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2" name="Google Shape;1152;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3" name="Google Shape;1153;p64"/>
          <p:cNvPicPr preferRelativeResize="0"/>
          <p:nvPr/>
        </p:nvPicPr>
        <p:blipFill>
          <a:blip r:embed="rId3">
            <a:alphaModFix/>
          </a:blip>
          <a:stretch>
            <a:fillRect/>
          </a:stretch>
        </p:blipFill>
        <p:spPr>
          <a:xfrm>
            <a:off x="6267825" y="1480618"/>
            <a:ext cx="2574200" cy="1388300"/>
          </a:xfrm>
          <a:prstGeom prst="rect">
            <a:avLst/>
          </a:prstGeom>
          <a:noFill/>
          <a:ln>
            <a:noFill/>
          </a:ln>
        </p:spPr>
      </p:pic>
      <p:pic>
        <p:nvPicPr>
          <p:cNvPr id="1154" name="Google Shape;1154;p64"/>
          <p:cNvPicPr preferRelativeResize="0"/>
          <p:nvPr/>
        </p:nvPicPr>
        <p:blipFill>
          <a:blip r:embed="rId4">
            <a:alphaModFix/>
          </a:blip>
          <a:stretch>
            <a:fillRect/>
          </a:stretch>
        </p:blipFill>
        <p:spPr>
          <a:xfrm>
            <a:off x="6086201" y="3025446"/>
            <a:ext cx="2937450" cy="597204"/>
          </a:xfrm>
          <a:prstGeom prst="rect">
            <a:avLst/>
          </a:prstGeom>
          <a:noFill/>
          <a:ln>
            <a:noFill/>
          </a:ln>
        </p:spPr>
      </p:pic>
      <p:pic>
        <p:nvPicPr>
          <p:cNvPr id="1155" name="Google Shape;1155;p64"/>
          <p:cNvPicPr preferRelativeResize="0"/>
          <p:nvPr/>
        </p:nvPicPr>
        <p:blipFill>
          <a:blip r:embed="rId5">
            <a:alphaModFix/>
          </a:blip>
          <a:stretch>
            <a:fillRect/>
          </a:stretch>
        </p:blipFill>
        <p:spPr>
          <a:xfrm>
            <a:off x="6840475" y="3622650"/>
            <a:ext cx="1507300" cy="119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1" name="Google Shape;1161;p6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2" name="Google Shape;1162;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8" name="Google Shape;116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9" name="Google Shape;1169;p66"/>
          <p:cNvSpPr txBox="1"/>
          <p:nvPr>
            <p:ph idx="1" type="subTitle"/>
          </p:nvPr>
        </p:nvSpPr>
        <p:spPr>
          <a:xfrm>
            <a:off x="367350" y="3645675"/>
            <a:ext cx="8295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rPr>
              <a:t>What time did the port scan occur? The port scan </a:t>
            </a:r>
            <a:r>
              <a:rPr lang="en" sz="1200">
                <a:solidFill>
                  <a:schemeClr val="dk1"/>
                </a:solidFill>
              </a:rPr>
              <a:t>occurred</a:t>
            </a:r>
            <a:r>
              <a:rPr lang="en" sz="1200">
                <a:solidFill>
                  <a:schemeClr val="dk1"/>
                </a:solidFill>
              </a:rPr>
              <a:t> between 11:</a:t>
            </a:r>
            <a:r>
              <a:rPr lang="en" sz="1200">
                <a:solidFill>
                  <a:schemeClr val="dk1"/>
                </a:solidFill>
              </a:rPr>
              <a:t>40 pm</a:t>
            </a:r>
            <a:r>
              <a:rPr lang="en" sz="1200">
                <a:solidFill>
                  <a:schemeClr val="dk1"/>
                </a:solidFill>
              </a:rPr>
              <a:t> and 11:50 pm.</a:t>
            </a:r>
            <a:endParaRPr sz="1200">
              <a:solidFill>
                <a:schemeClr val="dk1"/>
              </a:solidFill>
            </a:endParaRPr>
          </a:p>
          <a:p>
            <a:pPr indent="-167640" lvl="0" marL="320040" rtl="0" algn="l">
              <a:spcBef>
                <a:spcPts val="0"/>
              </a:spcBef>
              <a:spcAft>
                <a:spcPts val="0"/>
              </a:spcAft>
              <a:buClr>
                <a:schemeClr val="dk1"/>
              </a:buClr>
              <a:buSzPts val="1200"/>
              <a:buChar char="●"/>
            </a:pPr>
            <a:r>
              <a:rPr lang="en" sz="1200">
                <a:solidFill>
                  <a:schemeClr val="dk1"/>
                </a:solidFill>
              </a:rPr>
              <a:t>How many packets were sent, and from which IP? 62 packets were sent from 192.168.1.90.</a:t>
            </a:r>
            <a:endParaRPr sz="1200">
              <a:solidFill>
                <a:schemeClr val="dk1"/>
              </a:solidFill>
            </a:endParaRPr>
          </a:p>
          <a:p>
            <a:pPr indent="-167640" lvl="0" marL="320040" rtl="0" algn="l">
              <a:spcBef>
                <a:spcPts val="0"/>
              </a:spcBef>
              <a:spcAft>
                <a:spcPts val="0"/>
              </a:spcAft>
              <a:buClr>
                <a:schemeClr val="dk1"/>
              </a:buClr>
              <a:buSzPts val="1200"/>
              <a:buChar char="●"/>
            </a:pPr>
            <a:r>
              <a:rPr lang="en" sz="1200">
                <a:solidFill>
                  <a:schemeClr val="dk1"/>
                </a:solidFill>
              </a:rPr>
              <a:t>What indicates that this was a port scan?It is indicated this was a port scan by the User Agent being an Nmap Scripting Engine.</a:t>
            </a:r>
            <a:endParaRPr sz="1200">
              <a:solidFill>
                <a:schemeClr val="dk1"/>
              </a:solidFill>
            </a:endParaRPr>
          </a:p>
          <a:p>
            <a:pPr indent="0" lvl="0" marL="0" rtl="0" algn="l">
              <a:spcBef>
                <a:spcPts val="600"/>
              </a:spcBef>
              <a:spcAft>
                <a:spcPts val="600"/>
              </a:spcAft>
              <a:buNone/>
            </a:pPr>
            <a:r>
              <a:t/>
            </a:r>
            <a:endParaRPr b="1" sz="1100">
              <a:solidFill>
                <a:srgbClr val="222222"/>
              </a:solidFill>
              <a:highlight>
                <a:srgbClr val="FFFFFF"/>
              </a:highlight>
              <a:latin typeface="Arial"/>
              <a:ea typeface="Arial"/>
              <a:cs typeface="Arial"/>
              <a:sym typeface="Arial"/>
            </a:endParaRPr>
          </a:p>
        </p:txBody>
      </p:sp>
      <p:pic>
        <p:nvPicPr>
          <p:cNvPr id="1170" name="Google Shape;1170;p66"/>
          <p:cNvPicPr preferRelativeResize="0"/>
          <p:nvPr/>
        </p:nvPicPr>
        <p:blipFill>
          <a:blip r:embed="rId3">
            <a:alphaModFix/>
          </a:blip>
          <a:stretch>
            <a:fillRect/>
          </a:stretch>
        </p:blipFill>
        <p:spPr>
          <a:xfrm>
            <a:off x="152400" y="1017950"/>
            <a:ext cx="8839200" cy="19739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6" name="Google Shape;117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7" name="Google Shape;1177;p67"/>
          <p:cNvSpPr/>
          <p:nvPr/>
        </p:nvSpPr>
        <p:spPr>
          <a:xfrm>
            <a:off x="183525" y="967200"/>
            <a:ext cx="8828700" cy="2576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178" name="Google Shape;1178;p67"/>
          <p:cNvSpPr txBox="1"/>
          <p:nvPr>
            <p:ph idx="1" type="subTitle"/>
          </p:nvPr>
        </p:nvSpPr>
        <p:spPr>
          <a:xfrm>
            <a:off x="183525" y="3780400"/>
            <a:ext cx="83484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 How many requests were made? The request </a:t>
            </a:r>
            <a:r>
              <a:rPr lang="en" sz="1200"/>
              <a:t>occurred</a:t>
            </a:r>
            <a:r>
              <a:rPr lang="en" sz="1200"/>
              <a:t> at 08:00 am. 10,145 requests were made.</a:t>
            </a:r>
            <a:endParaRPr sz="1200"/>
          </a:p>
          <a:p>
            <a:pPr indent="-167640" lvl="0" marL="320040" rtl="0" algn="l">
              <a:spcBef>
                <a:spcPts val="0"/>
              </a:spcBef>
              <a:spcAft>
                <a:spcPts val="0"/>
              </a:spcAft>
              <a:buSzPts val="1200"/>
              <a:buChar char="●"/>
            </a:pPr>
            <a:r>
              <a:rPr lang="en" sz="1200"/>
              <a:t>Which files were requested? What did they contain? The file requested was access.log which contained information of how to access WebDAV.</a:t>
            </a:r>
            <a:endParaRPr sz="1200"/>
          </a:p>
        </p:txBody>
      </p:sp>
      <p:pic>
        <p:nvPicPr>
          <p:cNvPr id="1179" name="Google Shape;1179;p67"/>
          <p:cNvPicPr preferRelativeResize="0"/>
          <p:nvPr/>
        </p:nvPicPr>
        <p:blipFill>
          <a:blip r:embed="rId3">
            <a:alphaModFix/>
          </a:blip>
          <a:stretch>
            <a:fillRect/>
          </a:stretch>
        </p:blipFill>
        <p:spPr>
          <a:xfrm>
            <a:off x="3514400" y="1185648"/>
            <a:ext cx="5536639" cy="1269600"/>
          </a:xfrm>
          <a:prstGeom prst="rect">
            <a:avLst/>
          </a:prstGeom>
          <a:noFill/>
          <a:ln>
            <a:noFill/>
          </a:ln>
        </p:spPr>
      </p:pic>
      <p:pic>
        <p:nvPicPr>
          <p:cNvPr id="1180" name="Google Shape;1180;p67"/>
          <p:cNvPicPr preferRelativeResize="0"/>
          <p:nvPr/>
        </p:nvPicPr>
        <p:blipFill>
          <a:blip r:embed="rId4">
            <a:alphaModFix/>
          </a:blip>
          <a:stretch>
            <a:fillRect/>
          </a:stretch>
        </p:blipFill>
        <p:spPr>
          <a:xfrm>
            <a:off x="3570270" y="2602245"/>
            <a:ext cx="5424900" cy="586975"/>
          </a:xfrm>
          <a:prstGeom prst="rect">
            <a:avLst/>
          </a:prstGeom>
          <a:noFill/>
          <a:ln>
            <a:noFill/>
          </a:ln>
        </p:spPr>
      </p:pic>
      <p:pic>
        <p:nvPicPr>
          <p:cNvPr id="1181" name="Google Shape;1181;p67"/>
          <p:cNvPicPr preferRelativeResize="0"/>
          <p:nvPr/>
        </p:nvPicPr>
        <p:blipFill>
          <a:blip r:embed="rId5">
            <a:alphaModFix/>
          </a:blip>
          <a:stretch>
            <a:fillRect/>
          </a:stretch>
        </p:blipFill>
        <p:spPr>
          <a:xfrm>
            <a:off x="414850" y="1490800"/>
            <a:ext cx="2885775" cy="152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7" name="Google Shape;1187;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8" name="Google Shape;1188;p68"/>
          <p:cNvSpPr/>
          <p:nvPr/>
        </p:nvSpPr>
        <p:spPr>
          <a:xfrm>
            <a:off x="367350" y="89145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189" name="Google Shape;1189;p68"/>
          <p:cNvSpPr txBox="1"/>
          <p:nvPr>
            <p:ph idx="1" type="subTitle"/>
          </p:nvPr>
        </p:nvSpPr>
        <p:spPr>
          <a:xfrm>
            <a:off x="519325" y="3452875"/>
            <a:ext cx="83007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 10,142 requests were made in the attack.</a:t>
            </a:r>
            <a:endParaRPr sz="1200"/>
          </a:p>
          <a:p>
            <a:pPr indent="-167640" lvl="0" marL="320040" rtl="0" algn="l">
              <a:spcBef>
                <a:spcPts val="0"/>
              </a:spcBef>
              <a:spcAft>
                <a:spcPts val="0"/>
              </a:spcAft>
              <a:buSzPts val="1200"/>
              <a:buChar char="●"/>
            </a:pPr>
            <a:r>
              <a:rPr lang="en" sz="1200"/>
              <a:t>How many requests had been made before the attacker </a:t>
            </a:r>
            <a:br>
              <a:rPr lang="en" sz="1200"/>
            </a:br>
            <a:r>
              <a:rPr lang="en" sz="1200"/>
              <a:t>discovered the password? 10,141 requests were made before the password was discovered.</a:t>
            </a:r>
            <a:endParaRPr sz="1200"/>
          </a:p>
        </p:txBody>
      </p:sp>
      <p:pic>
        <p:nvPicPr>
          <p:cNvPr id="1190" name="Google Shape;1190;p68"/>
          <p:cNvPicPr preferRelativeResize="0"/>
          <p:nvPr/>
        </p:nvPicPr>
        <p:blipFill>
          <a:blip r:embed="rId3">
            <a:alphaModFix/>
          </a:blip>
          <a:stretch>
            <a:fillRect/>
          </a:stretch>
        </p:blipFill>
        <p:spPr>
          <a:xfrm>
            <a:off x="659925" y="1206213"/>
            <a:ext cx="7924375" cy="175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6" name="Google Shape;1196;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7" name="Google Shape;1197;p69"/>
          <p:cNvSpPr txBox="1"/>
          <p:nvPr>
            <p:ph idx="1" type="subTitle"/>
          </p:nvPr>
        </p:nvSpPr>
        <p:spPr>
          <a:xfrm>
            <a:off x="432000" y="3543300"/>
            <a:ext cx="8449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 19 requests were made to this directory</a:t>
            </a:r>
            <a:endParaRPr sz="1200"/>
          </a:p>
          <a:p>
            <a:pPr indent="-167640" lvl="0" marL="320040" rtl="0" algn="l">
              <a:spcBef>
                <a:spcPts val="0"/>
              </a:spcBef>
              <a:spcAft>
                <a:spcPts val="0"/>
              </a:spcAft>
              <a:buSzPts val="1200"/>
              <a:buChar char="●"/>
            </a:pPr>
            <a:r>
              <a:rPr lang="en" sz="1200"/>
              <a:t>Which files were requested?  The requested files were shell.php and passwd.dav that were in the webDAV directory.</a:t>
            </a:r>
            <a:endParaRPr sz="1200"/>
          </a:p>
        </p:txBody>
      </p:sp>
      <p:pic>
        <p:nvPicPr>
          <p:cNvPr id="1198" name="Google Shape;1198;p69"/>
          <p:cNvPicPr preferRelativeResize="0"/>
          <p:nvPr/>
        </p:nvPicPr>
        <p:blipFill>
          <a:blip r:embed="rId3">
            <a:alphaModFix/>
          </a:blip>
          <a:stretch>
            <a:fillRect/>
          </a:stretch>
        </p:blipFill>
        <p:spPr>
          <a:xfrm>
            <a:off x="321763" y="1257101"/>
            <a:ext cx="8500473" cy="1920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pic>
        <p:nvPicPr>
          <p:cNvPr id="1203" name="Google Shape;1203;p7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4" name="Google Shape;1204;p70"/>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5" name="Google Shape;1205;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11" name="Google Shape;121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2" name="Google Shape;1212;p71"/>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lang="en"/>
              <a:t>Set alarms for use of Nmap.</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lang="en"/>
              <a:t>Any use of Nmap should activate the alarm.</a:t>
            </a:r>
            <a:endParaRPr/>
          </a:p>
        </p:txBody>
      </p:sp>
      <p:sp>
        <p:nvSpPr>
          <p:cNvPr id="1213" name="Google Shape;1213;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lang="en"/>
              <a:t>Create a whitelist of users allowed to scan or Nmap the network and block any other unauthorized and unknown users.</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Close ports that are not being used to avoid leaving openings for attackers.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19" name="Google Shape;121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0" name="Google Shape;1220;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0" lvl="0" marL="0" rtl="0" algn="l">
              <a:spcBef>
                <a:spcPts val="0"/>
              </a:spcBef>
              <a:spcAft>
                <a:spcPts val="0"/>
              </a:spcAft>
              <a:buNone/>
            </a:pPr>
            <a:r>
              <a:t/>
            </a:r>
            <a:endParaRPr sz="1400"/>
          </a:p>
          <a:p>
            <a:pPr indent="-298450" lvl="0" marL="457200" rtl="0" algn="l">
              <a:spcBef>
                <a:spcPts val="0"/>
              </a:spcBef>
              <a:spcAft>
                <a:spcPts val="0"/>
              </a:spcAft>
              <a:buSzPts val="1100"/>
              <a:buChar char="●"/>
            </a:pPr>
            <a:r>
              <a:rPr lang="en" sz="1100"/>
              <a:t>An alarm should be set to detect unknown connections to the directory .</a:t>
            </a:r>
            <a:endParaRPr sz="1100"/>
          </a:p>
          <a:p>
            <a:pPr indent="-298450" lvl="0" marL="457200" rtl="0" algn="l">
              <a:spcBef>
                <a:spcPts val="0"/>
              </a:spcBef>
              <a:spcAft>
                <a:spcPts val="0"/>
              </a:spcAft>
              <a:buSzPts val="1100"/>
              <a:buChar char="●"/>
            </a:pPr>
            <a:r>
              <a:rPr lang="en" sz="1100"/>
              <a:t>If there’s bigger traffic than usual to the directory.</a:t>
            </a:r>
            <a:endParaRPr sz="11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t/>
            </a:r>
            <a:endParaRPr sz="1400"/>
          </a:p>
          <a:p>
            <a:pPr indent="-298450" lvl="0" marL="457200" rtl="0" algn="l">
              <a:spcBef>
                <a:spcPts val="0"/>
              </a:spcBef>
              <a:spcAft>
                <a:spcPts val="0"/>
              </a:spcAft>
              <a:buSzPts val="1100"/>
              <a:buChar char="●"/>
            </a:pPr>
            <a:r>
              <a:rPr lang="en" sz="1100"/>
              <a:t>Any unknown IP that attempts to access the folder should activate this alarm. </a:t>
            </a:r>
            <a:endParaRPr sz="1100"/>
          </a:p>
          <a:p>
            <a:pPr indent="0" lvl="0" marL="457200" rtl="0" algn="l">
              <a:spcBef>
                <a:spcPts val="0"/>
              </a:spcBef>
              <a:spcAft>
                <a:spcPts val="0"/>
              </a:spcAft>
              <a:buNone/>
            </a:pPr>
            <a:r>
              <a:t/>
            </a:r>
            <a:endParaRPr sz="1100"/>
          </a:p>
        </p:txBody>
      </p:sp>
      <p:sp>
        <p:nvSpPr>
          <p:cNvPr id="1221" name="Google Shape;1221;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0" lvl="0" marL="0" rtl="0" algn="l">
              <a:spcBef>
                <a:spcPts val="0"/>
              </a:spcBef>
              <a:spcAft>
                <a:spcPts val="0"/>
              </a:spcAft>
              <a:buNone/>
            </a:pPr>
            <a:r>
              <a:t/>
            </a:r>
            <a:endParaRPr sz="1400"/>
          </a:p>
          <a:p>
            <a:pPr indent="-317500" lvl="0" marL="457200" rtl="0" algn="l">
              <a:spcBef>
                <a:spcPts val="0"/>
              </a:spcBef>
              <a:spcAft>
                <a:spcPts val="0"/>
              </a:spcAft>
              <a:buClr>
                <a:schemeClr val="dk1"/>
              </a:buClr>
              <a:buSzPts val="1400"/>
              <a:buChar char="●"/>
            </a:pPr>
            <a:r>
              <a:rPr lang="en">
                <a:solidFill>
                  <a:schemeClr val="dk1"/>
                </a:solidFill>
              </a:rPr>
              <a:t>Rename the Hidden Folder directory so it is less obvious of the importance of the information within it.</a:t>
            </a:r>
            <a:endParaRPr/>
          </a:p>
          <a:p>
            <a:pPr indent="-304800" lvl="0" marL="457200" rtl="0" algn="l">
              <a:spcBef>
                <a:spcPts val="0"/>
              </a:spcBef>
              <a:spcAft>
                <a:spcPts val="0"/>
              </a:spcAft>
              <a:buSzPts val="1200"/>
              <a:buChar char="●"/>
            </a:pPr>
            <a:r>
              <a:rPr lang="en"/>
              <a:t>Whitelist certains users to access the Hidden Folder.</a:t>
            </a:r>
            <a:endParaRPr/>
          </a:p>
          <a:p>
            <a:pPr indent="-304800" lvl="0" marL="457200" rtl="0" algn="l">
              <a:spcBef>
                <a:spcPts val="0"/>
              </a:spcBef>
              <a:spcAft>
                <a:spcPts val="0"/>
              </a:spcAft>
              <a:buSzPts val="1200"/>
              <a:buChar char="●"/>
            </a:pPr>
            <a:r>
              <a:rPr lang="en"/>
              <a:t>Encrypt the folder.</a:t>
            </a:r>
            <a:endParaRPr/>
          </a:p>
          <a:p>
            <a:pPr indent="-304800" lvl="0" marL="457200" rtl="0" algn="l">
              <a:spcBef>
                <a:spcPts val="0"/>
              </a:spcBef>
              <a:spcAft>
                <a:spcPts val="0"/>
              </a:spcAft>
              <a:buSzPts val="1200"/>
              <a:buChar char="●"/>
            </a:pPr>
            <a:r>
              <a:rPr lang="en"/>
              <a:t>Add password protection to the directory itself even if you’re whitelisted.</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27" name="Google Shape;122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8" name="Google Shape;1228;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0"/>
              </a:spcBef>
              <a:spcAft>
                <a:spcPts val="0"/>
              </a:spcAft>
              <a:buNone/>
            </a:pPr>
            <a:r>
              <a:t/>
            </a:r>
            <a:endParaRPr sz="1400"/>
          </a:p>
          <a:p>
            <a:pPr indent="-298450" lvl="0" marL="457200" rtl="0" algn="l">
              <a:spcBef>
                <a:spcPts val="0"/>
              </a:spcBef>
              <a:spcAft>
                <a:spcPts val="0"/>
              </a:spcAft>
              <a:buSzPts val="1100"/>
              <a:buChar char="●"/>
            </a:pPr>
            <a:r>
              <a:rPr lang="en" sz="1100"/>
              <a:t>Set an alarm if there’s is too many failed attempts at entering a password.</a:t>
            </a:r>
            <a:endParaRPr sz="11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t/>
            </a:r>
            <a:endParaRPr sz="1400"/>
          </a:p>
          <a:p>
            <a:pPr indent="-298450" lvl="0" marL="457200" rtl="0" algn="l">
              <a:spcBef>
                <a:spcPts val="0"/>
              </a:spcBef>
              <a:spcAft>
                <a:spcPts val="0"/>
              </a:spcAft>
              <a:buClr>
                <a:schemeClr val="dk1"/>
              </a:buClr>
              <a:buSzPts val="1100"/>
              <a:buChar char="●"/>
            </a:pPr>
            <a:r>
              <a:rPr lang="en" sz="1100">
                <a:solidFill>
                  <a:schemeClr val="dk1"/>
                </a:solidFill>
              </a:rPr>
              <a:t>If there’s is more than 3 failed attempts for any login page or password protected folder.</a:t>
            </a:r>
            <a:endParaRPr sz="1100">
              <a:solidFill>
                <a:schemeClr val="dk1"/>
              </a:solidFill>
            </a:endParaRPr>
          </a:p>
          <a:p>
            <a:pPr indent="0" lvl="0" marL="0" rtl="0" algn="l">
              <a:spcBef>
                <a:spcPts val="0"/>
              </a:spcBef>
              <a:spcAft>
                <a:spcPts val="0"/>
              </a:spcAft>
              <a:buNone/>
            </a:pPr>
            <a:r>
              <a:t/>
            </a:r>
            <a:endParaRPr sz="1400"/>
          </a:p>
        </p:txBody>
      </p:sp>
      <p:sp>
        <p:nvSpPr>
          <p:cNvPr id="1229" name="Google Shape;1229;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lang="en"/>
              <a:t>If a User fails too many times at entering a correct password, they will be blocked until their account is unblocked by a supervisor or an IT department.</a:t>
            </a:r>
            <a:endParaRPr/>
          </a:p>
          <a:p>
            <a:pPr indent="-304800" lvl="0" marL="457200" rtl="0" algn="l">
              <a:spcBef>
                <a:spcPts val="0"/>
              </a:spcBef>
              <a:spcAft>
                <a:spcPts val="0"/>
              </a:spcAft>
              <a:buSzPts val="1200"/>
              <a:buChar char="●"/>
            </a:pPr>
            <a:r>
              <a:rPr lang="en"/>
              <a:t>And in case an attacker manages to access a password protected folder or account in 3 tries or less, some Multi-factor Authentication will prevent any further intrusion.</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35" name="Google Shape;123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6" name="Google Shape;1236;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lang="en"/>
              <a:t>Alert for unauthorized user connecting to WebDAV(non-whitelisted).</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lang="en"/>
              <a:t>Any attempted connection from unauthorized users.</a:t>
            </a:r>
            <a:endParaRPr/>
          </a:p>
        </p:txBody>
      </p:sp>
      <p:sp>
        <p:nvSpPr>
          <p:cNvPr id="1237" name="Google Shape;1237;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a:t>Only previously authorized IP addresses are allowed to access the website. Restricting only certain machines and users allows the software to control connections from attackers through the web and regulates any abnormal connections.</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43" name="Google Shape;124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4" name="Google Shape;1244;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lang="en"/>
              <a:t>Create an alarm for when a file is created, edited or uploaded to the server.</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Create a high-level alert for .php files being uploaded or created.</a:t>
            </a:r>
            <a:endParaRPr/>
          </a:p>
          <a:p>
            <a:pPr indent="0" lvl="0" marL="457200" rtl="0" algn="l">
              <a:spcBef>
                <a:spcPts val="0"/>
              </a:spcBef>
              <a:spcAft>
                <a:spcPts val="0"/>
              </a:spcAft>
              <a:buNone/>
            </a:pPr>
            <a:r>
              <a:t/>
            </a:r>
            <a:endParaRPr sz="1400"/>
          </a:p>
          <a:p>
            <a:pPr indent="-304800" lvl="0" marL="457200" rtl="0" algn="l">
              <a:spcBef>
                <a:spcPts val="0"/>
              </a:spcBef>
              <a:spcAft>
                <a:spcPts val="0"/>
              </a:spcAft>
              <a:buSzPts val="1200"/>
              <a:buChar char="●"/>
            </a:pPr>
            <a:r>
              <a:rPr lang="en"/>
              <a:t>Block any unknown connections to HTTP ports.</a:t>
            </a:r>
            <a:endParaRPr/>
          </a:p>
          <a:p>
            <a:pPr indent="0" lvl="0" marL="0" rtl="0" algn="l">
              <a:spcBef>
                <a:spcPts val="0"/>
              </a:spcBef>
              <a:spcAft>
                <a:spcPts val="0"/>
              </a:spcAft>
              <a:buNone/>
            </a:pPr>
            <a:r>
              <a:t/>
            </a:r>
            <a:endParaRPr sz="1400"/>
          </a:p>
        </p:txBody>
      </p:sp>
      <p:sp>
        <p:nvSpPr>
          <p:cNvPr id="1245" name="Google Shape;1245;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lang="en"/>
              <a:t>Install an </a:t>
            </a:r>
            <a:r>
              <a:rPr lang="en"/>
              <a:t>antivirus</a:t>
            </a:r>
            <a:r>
              <a:rPr lang="en"/>
              <a:t> software that scans all uploaded files.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Block any uploading of files with .php extensions or any other possibly dangerous extensions.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Kali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Server 1/Capstone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 10</a:t>
            </a:r>
            <a:endParaRPr/>
          </a:p>
          <a:p>
            <a:pPr indent="0" lvl="0" marL="0" rtl="0" algn="l">
              <a:spcBef>
                <a:spcPts val="0"/>
              </a:spcBef>
              <a:spcAft>
                <a:spcPts val="0"/>
              </a:spcAft>
              <a:buClr>
                <a:schemeClr val="dk1"/>
              </a:buClr>
              <a:buSzPts val="1100"/>
              <a:buFont typeface="Arial"/>
              <a:buNone/>
            </a:pPr>
            <a:r>
              <a:rPr lang="en"/>
              <a:t>Hostname: Gateway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136375" y="1166975"/>
            <a:ext cx="6751500" cy="28095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{EEC978D3-951A-4678-8330-934A582DA06B}</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Hyper-V Manager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Gateway for the VMs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 Linux</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Pentester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Victime Machine with the vulnerable Apache </a:t>
                      </a:r>
                      <a:r>
                        <a:rPr lang="en" sz="1200">
                          <a:latin typeface="Roboto"/>
                          <a:ea typeface="Roboto"/>
                          <a:cs typeface="Roboto"/>
                          <a:sym typeface="Roboto"/>
                        </a:rPr>
                        <a:t>Web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SIEM system with Kibana allowing monitoring of the Network security.</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2" name="Google Shape;1082;p60"/>
          <p:cNvSpPr txBox="1"/>
          <p:nvPr>
            <p:ph idx="1" type="subTitle"/>
          </p:nvPr>
        </p:nvSpPr>
        <p:spPr>
          <a:xfrm>
            <a:off x="-38025" y="5716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4" name="Google Shape;1084;p60"/>
          <p:cNvGraphicFramePr/>
          <p:nvPr/>
        </p:nvGraphicFramePr>
        <p:xfrm>
          <a:off x="318550" y="936450"/>
          <a:ext cx="3000000" cy="3000000"/>
        </p:xfrm>
        <a:graphic>
          <a:graphicData uri="http://schemas.openxmlformats.org/drawingml/2006/table">
            <a:tbl>
              <a:tblPr>
                <a:noFill/>
                <a:tableStyleId>{EEC978D3-951A-4678-8330-934A582DA06B}</a:tableStyleId>
              </a:tblPr>
              <a:tblGrid>
                <a:gridCol w="2763550"/>
                <a:gridCol w="2763550"/>
                <a:gridCol w="2763550"/>
              </a:tblGrid>
              <a:tr h="38857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897900">
                <a:tc>
                  <a:txBody>
                    <a:bodyPr/>
                    <a:lstStyle/>
                    <a:p>
                      <a:pPr indent="0" lvl="0" marL="0" rtl="0" algn="l">
                        <a:spcBef>
                          <a:spcPts val="0"/>
                        </a:spcBef>
                        <a:spcAft>
                          <a:spcPts val="0"/>
                        </a:spcAft>
                        <a:buNone/>
                      </a:pPr>
                      <a:r>
                        <a:rPr lang="en" sz="1200">
                          <a:latin typeface="Roboto"/>
                          <a:ea typeface="Roboto"/>
                          <a:cs typeface="Roboto"/>
                          <a:sym typeface="Roboto"/>
                        </a:rPr>
                        <a:t>CWE-548: Exposure of Information Through Directory Listing</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CWE-548 refers to having a directory listing exposed and unprotected.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allows the attacker to simply look through the directory contents through a web server to find sensitive information.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077125">
                <a:tc>
                  <a:txBody>
                    <a:bodyPr/>
                    <a:lstStyle/>
                    <a:p>
                      <a:pPr indent="0" lvl="0" marL="0" rtl="0" algn="l">
                        <a:spcBef>
                          <a:spcPts val="0"/>
                        </a:spcBef>
                        <a:spcAft>
                          <a:spcPts val="0"/>
                        </a:spcAft>
                        <a:buNone/>
                      </a:pPr>
                      <a:r>
                        <a:rPr lang="en" sz="1200">
                          <a:latin typeface="Roboto"/>
                          <a:ea typeface="Roboto"/>
                          <a:cs typeface="Roboto"/>
                          <a:sym typeface="Roboto"/>
                        </a:rPr>
                        <a:t>CWE-521: Weak Password Requirements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CWE-521 refers to having a simple and weak password when it is recommended to having long and stronger passwords with different characters.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vulnerability makes it easier for an attacker to crack a password and gain access to confidential information.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97900">
                <a:tc>
                  <a:txBody>
                    <a:bodyPr/>
                    <a:lstStyle/>
                    <a:p>
                      <a:pPr indent="0" lvl="0" marL="0" rtl="0" algn="l">
                        <a:spcBef>
                          <a:spcPts val="0"/>
                        </a:spcBef>
                        <a:spcAft>
                          <a:spcPts val="0"/>
                        </a:spcAft>
                        <a:buNone/>
                      </a:pPr>
                      <a:r>
                        <a:rPr lang="en" sz="1200">
                          <a:latin typeface="Roboto"/>
                          <a:ea typeface="Roboto"/>
                          <a:cs typeface="Roboto"/>
                          <a:sym typeface="Roboto"/>
                        </a:rPr>
                        <a:t>CWE-307: Improper Restriction of Excessive Authentication Attempts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CWE-307 refers to when softwares do not limit the amount of failed logins with a certain time frame.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in combination with CWE-521 described above makes it incredibly easy for hackers to brute force attack your login information.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29475">
                <a:tc>
                  <a:txBody>
                    <a:bodyPr/>
                    <a:lstStyle/>
                    <a:p>
                      <a:pPr indent="0" lvl="0" marL="0" rtl="0" algn="l">
                        <a:spcBef>
                          <a:spcPts val="0"/>
                        </a:spcBef>
                        <a:spcAft>
                          <a:spcPts val="0"/>
                        </a:spcAft>
                        <a:buNone/>
                      </a:pPr>
                      <a:r>
                        <a:rPr lang="en" sz="1200">
                          <a:latin typeface="Roboto"/>
                          <a:ea typeface="Roboto"/>
                          <a:cs typeface="Roboto"/>
                          <a:sym typeface="Roboto"/>
                        </a:rPr>
                        <a:t>CWE-311: Missing Encryption of Sensitive Data</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When a software does not encrypt sensitive/confidential information before it is uploaded.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CWE-311 makes confidential information exposed and accessible.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a:t>
            </a:r>
            <a:endParaRPr/>
          </a:p>
        </p:txBody>
      </p:sp>
      <p:sp>
        <p:nvSpPr>
          <p:cNvPr id="1090" name="Google Shape;1090;p61"/>
          <p:cNvSpPr txBox="1"/>
          <p:nvPr>
            <p:ph idx="1" type="subTitle"/>
          </p:nvPr>
        </p:nvSpPr>
        <p:spPr>
          <a:xfrm>
            <a:off x="-38025" y="5716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92" name="Google Shape;1092;p61"/>
          <p:cNvGraphicFramePr/>
          <p:nvPr/>
        </p:nvGraphicFramePr>
        <p:xfrm>
          <a:off x="318550" y="936450"/>
          <a:ext cx="3000000" cy="3000000"/>
        </p:xfrm>
        <a:graphic>
          <a:graphicData uri="http://schemas.openxmlformats.org/drawingml/2006/table">
            <a:tbl>
              <a:tblPr>
                <a:noFill/>
                <a:tableStyleId>{EEC978D3-951A-4678-8330-934A582DA06B}</a:tableStyleId>
              </a:tblPr>
              <a:tblGrid>
                <a:gridCol w="2763550"/>
                <a:gridCol w="2763550"/>
                <a:gridCol w="2763550"/>
              </a:tblGrid>
              <a:tr h="38857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897900">
                <a:tc>
                  <a:txBody>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CWE-434: Unrestricted Upload of File with Dangerous Type</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Allows the upload of dangerous files onto a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allows attackers to install scripts </a:t>
                      </a:r>
                      <a:r>
                        <a:rPr lang="en" sz="1200">
                          <a:latin typeface="Roboto"/>
                          <a:ea typeface="Roboto"/>
                          <a:cs typeface="Roboto"/>
                          <a:sym typeface="Roboto"/>
                        </a:rPr>
                        <a:t>on</a:t>
                      </a:r>
                      <a:r>
                        <a:rPr lang="en" sz="1200">
                          <a:latin typeface="Roboto"/>
                          <a:ea typeface="Roboto"/>
                          <a:cs typeface="Roboto"/>
                          <a:sym typeface="Roboto"/>
                        </a:rPr>
                        <a:t> servers that will automatically get processed and give full access to the attacker.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077125">
                <a:tc>
                  <a:txBody>
                    <a:bodyPr/>
                    <a:lstStyle/>
                    <a:p>
                      <a:pPr indent="0" lvl="0" marL="0" rtl="0" algn="l">
                        <a:spcBef>
                          <a:spcPts val="0"/>
                        </a:spcBef>
                        <a:spcAft>
                          <a:spcPts val="0"/>
                        </a:spcAft>
                        <a:buNone/>
                      </a:pPr>
                      <a:r>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97900">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18700">
                <a:tc>
                  <a:txBody>
                    <a:bodyPr/>
                    <a:lstStyle/>
                    <a:p>
                      <a:pPr indent="0" lvl="0" marL="0" rtl="0" algn="l">
                        <a:spcBef>
                          <a:spcPts val="0"/>
                        </a:spcBef>
                        <a:spcAft>
                          <a:spcPts val="0"/>
                        </a:spcAft>
                        <a:buNone/>
                      </a:pPr>
                      <a:r>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sz="1900"/>
              <a:t>CWE-548: Exposure of Information Through Directory Listing</a:t>
            </a:r>
            <a:endParaRPr sz="1900"/>
          </a:p>
        </p:txBody>
      </p:sp>
      <p:sp>
        <p:nvSpPr>
          <p:cNvPr id="1098" name="Google Shape;1098;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9" name="Google Shape;1099;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Netdiscover: </a:t>
            </a:r>
            <a:r>
              <a:rPr lang="en" sz="1200">
                <a:latin typeface="Roboto"/>
                <a:ea typeface="Roboto"/>
                <a:cs typeface="Roboto"/>
                <a:sym typeface="Roboto"/>
              </a:rPr>
              <a:t>Scans all live hosts on a network</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Nmap</a:t>
            </a:r>
            <a:r>
              <a:rPr lang="en" sz="1200">
                <a:solidFill>
                  <a:schemeClr val="dk1"/>
                </a:solidFill>
                <a:latin typeface="Roboto"/>
                <a:ea typeface="Roboto"/>
                <a:cs typeface="Roboto"/>
                <a:sym typeface="Roboto"/>
              </a:rPr>
              <a:t>: Scanned IP Address 192.168.1.105 to see which ports are open.</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01" name="Google Shape;1101;p62"/>
          <p:cNvGrpSpPr/>
          <p:nvPr/>
        </p:nvGrpSpPr>
        <p:grpSpPr>
          <a:xfrm>
            <a:off x="457181" y="887903"/>
            <a:ext cx="533372" cy="533480"/>
            <a:chOff x="457200" y="1378813"/>
            <a:chExt cx="695400" cy="695450"/>
          </a:xfrm>
        </p:grpSpPr>
        <p:sp>
          <p:nvSpPr>
            <p:cNvPr id="1102" name="Google Shape;1102;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3" name="Google Shape;1103;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2"/>
          <p:cNvGrpSpPr/>
          <p:nvPr/>
        </p:nvGrpSpPr>
        <p:grpSpPr>
          <a:xfrm>
            <a:off x="3228956" y="887903"/>
            <a:ext cx="533372" cy="533480"/>
            <a:chOff x="457200" y="1378813"/>
            <a:chExt cx="695400" cy="695450"/>
          </a:xfrm>
        </p:grpSpPr>
        <p:sp>
          <p:nvSpPr>
            <p:cNvPr id="1105" name="Google Shape;110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6" name="Google Shape;110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Found 3 hosts and after using a Web browser to test we found 192.168.1.105 was host we are looking for.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Scanning IP address 192.168.1.105 allowed us to locate the list of directories.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09" name="Google Shape;1109;p62"/>
          <p:cNvGrpSpPr/>
          <p:nvPr/>
        </p:nvGrpSpPr>
        <p:grpSpPr>
          <a:xfrm>
            <a:off x="6134081" y="888653"/>
            <a:ext cx="533372" cy="533480"/>
            <a:chOff x="457200" y="1378813"/>
            <a:chExt cx="695400" cy="695450"/>
          </a:xfrm>
        </p:grpSpPr>
        <p:sp>
          <p:nvSpPr>
            <p:cNvPr id="1110" name="Google Shape;111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1" name="Google Shape;111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2" name="Google Shape;1112;p62"/>
          <p:cNvPicPr preferRelativeResize="0"/>
          <p:nvPr/>
        </p:nvPicPr>
        <p:blipFill>
          <a:blip r:embed="rId3">
            <a:alphaModFix/>
          </a:blip>
          <a:stretch>
            <a:fillRect/>
          </a:stretch>
        </p:blipFill>
        <p:spPr>
          <a:xfrm>
            <a:off x="6324825" y="2824525"/>
            <a:ext cx="2467225" cy="1810300"/>
          </a:xfrm>
          <a:prstGeom prst="rect">
            <a:avLst/>
          </a:prstGeom>
          <a:noFill/>
          <a:ln>
            <a:noFill/>
          </a:ln>
        </p:spPr>
      </p:pic>
      <p:pic>
        <p:nvPicPr>
          <p:cNvPr id="1113" name="Google Shape;1113;p62"/>
          <p:cNvPicPr preferRelativeResize="0"/>
          <p:nvPr/>
        </p:nvPicPr>
        <p:blipFill>
          <a:blip r:embed="rId4">
            <a:alphaModFix/>
          </a:blip>
          <a:stretch>
            <a:fillRect/>
          </a:stretch>
        </p:blipFill>
        <p:spPr>
          <a:xfrm>
            <a:off x="6071876" y="1579550"/>
            <a:ext cx="2859099" cy="1147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